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4"/>
  </p:notesMasterIdLst>
  <p:sldIdLst>
    <p:sldId id="2142533659" r:id="rId2"/>
    <p:sldId id="2142533660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A50893-6E46-A141-844E-D453C4482496}">
          <p14:sldIdLst>
            <p14:sldId id="2142533659"/>
            <p14:sldId id="21425336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9933"/>
    <a:srgbClr val="CDCDCD"/>
    <a:srgbClr val="6DCCDE"/>
    <a:srgbClr val="FFB7FF"/>
    <a:srgbClr val="FEFFB3"/>
    <a:srgbClr val="595959"/>
    <a:srgbClr val="F6F6F6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 autoAdjust="0"/>
    <p:restoredTop sz="89863" autoAdjust="0"/>
  </p:normalViewPr>
  <p:slideViewPr>
    <p:cSldViewPr snapToGrid="0" snapToObjects="1">
      <p:cViewPr varScale="1">
        <p:scale>
          <a:sx n="152" d="100"/>
          <a:sy n="152" d="100"/>
        </p:scale>
        <p:origin x="15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56B7A-16A6-6849-6A32-223AE555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9B661-669A-D1C4-C9B6-E4F0B2BEE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3C3D6-4325-46BA-E381-C90E46B3A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2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3" name="Picture 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35BDDFF-8112-CE26-6D7E-D48E17EFB2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1942" y="451936"/>
            <a:ext cx="2239189" cy="4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5" name="Picture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C28F3D8-D089-D04E-8ED8-6F010BCDE6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472" y="600454"/>
            <a:ext cx="2239189" cy="4894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F4D820C-30B0-B24B-A693-56C608FB2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409" r="72741"/>
          <a:stretch/>
        </p:blipFill>
        <p:spPr>
          <a:xfrm>
            <a:off x="6586917" y="232755"/>
            <a:ext cx="412694" cy="9977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1DC110-191F-1344-8C61-EDE761092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163" b="23177"/>
          <a:stretch/>
        </p:blipFill>
        <p:spPr>
          <a:xfrm>
            <a:off x="7282833" y="348387"/>
            <a:ext cx="1514485" cy="76653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1DB19E5F-69A9-7147-B8F0-15836A29DE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30" t="9922" r="89491" b="12532"/>
          <a:stretch/>
        </p:blipFill>
        <p:spPr>
          <a:xfrm>
            <a:off x="6319880" y="76199"/>
            <a:ext cx="258945" cy="131091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D8143AFD-FE71-A245-8A7A-AB577394D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830" t="9922" r="89491" b="12532"/>
          <a:stretch/>
        </p:blipFill>
        <p:spPr>
          <a:xfrm flipH="1">
            <a:off x="6998262" y="76199"/>
            <a:ext cx="244110" cy="13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F62D94-058A-26B8-AA45-E6E53B6B7B5C}"/>
              </a:ext>
            </a:extLst>
          </p:cNvPr>
          <p:cNvSpPr/>
          <p:nvPr userDrawn="1"/>
        </p:nvSpPr>
        <p:spPr>
          <a:xfrm>
            <a:off x="1" y="4316627"/>
            <a:ext cx="9144000" cy="93087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4" name="Picture 3" descr="A red circle with a red circle in the middle&#10;&#10;Description automatically generated">
            <a:extLst>
              <a:ext uri="{FF2B5EF4-FFF2-40B4-BE49-F238E27FC236}">
                <a16:creationId xmlns:a16="http://schemas.microsoft.com/office/drawing/2014/main" id="{F4DAE738-483F-1056-D6BF-6965B126D2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6704"/>
            <a:ext cx="46077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7D228DE7-E4E4-AB91-FAB5-4E99384B2F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10044" y="-83823"/>
            <a:ext cx="10610335" cy="542207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580291" y="2220674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3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rgbClr val="FFFFFF"/>
                </a:solidFill>
              </a:defRPr>
            </a:lvl1pPr>
            <a:lvl2pPr marL="7429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rgbClr val="FFFFFF"/>
                </a:solidFill>
              </a:defRPr>
            </a:lvl2pPr>
            <a:lvl3pPr marL="12001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rgbClr val="FFFFFF"/>
                </a:solidFill>
              </a:defRPr>
            </a:lvl3pPr>
            <a:lvl4pPr marL="16573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rgbClr val="FFFFFF"/>
                </a:solidFill>
              </a:defRPr>
            </a:lvl4pPr>
            <a:lvl5pPr marL="21145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412519DE-636F-3665-1CA0-9CC27BFC0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5974"/>
          <a:stretch>
            <a:fillRect/>
          </a:stretch>
        </p:blipFill>
        <p:spPr>
          <a:xfrm>
            <a:off x="-40329" y="4320654"/>
            <a:ext cx="9241995" cy="87961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A053BC8-80E4-0B95-DAC0-96EF20F0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1" y="311686"/>
            <a:ext cx="7886700" cy="51639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0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9933"/>
              </a:solidFill>
            </a:endParaRPr>
          </a:p>
        </p:txBody>
      </p:sp>
      <p:pic>
        <p:nvPicPr>
          <p:cNvPr id="2" name="Picture 6" descr="Picture 6">
            <a:extLst>
              <a:ext uri="{FF2B5EF4-FFF2-40B4-BE49-F238E27FC236}">
                <a16:creationId xmlns:a16="http://schemas.microsoft.com/office/drawing/2014/main" id="{2D20D9B5-6F0A-BC7D-7843-5EC324E29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5974"/>
          <a:stretch>
            <a:fillRect/>
          </a:stretch>
        </p:blipFill>
        <p:spPr>
          <a:xfrm>
            <a:off x="-40329" y="4320654"/>
            <a:ext cx="9241995" cy="87961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6F76171-D085-DEC8-97BA-D0268087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1" y="311686"/>
            <a:ext cx="7886700" cy="51639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icture 6">
            <a:extLst>
              <a:ext uri="{FF2B5EF4-FFF2-40B4-BE49-F238E27FC236}">
                <a16:creationId xmlns:a16="http://schemas.microsoft.com/office/drawing/2014/main" id="{3F57B6C9-53B7-EE71-F2C6-9721D66E4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35974"/>
          <a:stretch>
            <a:fillRect/>
          </a:stretch>
        </p:blipFill>
        <p:spPr>
          <a:xfrm>
            <a:off x="-40329" y="4320654"/>
            <a:ext cx="9241995" cy="8796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8">
            <a:extLst>
              <a:ext uri="{FF2B5EF4-FFF2-40B4-BE49-F238E27FC236}">
                <a16:creationId xmlns:a16="http://schemas.microsoft.com/office/drawing/2014/main" id="{A295FA39-AD59-0045-01A6-1D17C0C852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EC26C03-4134-5024-1CBA-3E3AA17D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1" y="311686"/>
            <a:ext cx="7886700" cy="51639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250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853849"/>
            <a:ext cx="8520599" cy="37150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82" r:id="rId3"/>
    <p:sldLayoutId id="2147483694" r:id="rId4"/>
    <p:sldLayoutId id="2147483695" r:id="rId5"/>
    <p:sldLayoutId id="2147483691" r:id="rId6"/>
    <p:sldLayoutId id="2147483692" r:id="rId7"/>
    <p:sldLayoutId id="214748369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FFFFFF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956175"/>
            <a:ext cx="549275" cy="18097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401688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8EB1EC-4969-AA46-8190-AEABC13A68E4}"/>
              </a:ext>
            </a:extLst>
          </p:cNvPr>
          <p:cNvSpPr/>
          <p:nvPr/>
        </p:nvSpPr>
        <p:spPr bwMode="auto">
          <a:xfrm>
            <a:off x="1213378" y="1090572"/>
            <a:ext cx="6757385" cy="3498356"/>
          </a:xfrm>
          <a:prstGeom prst="rect">
            <a:avLst/>
          </a:pr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E14CF6B-DBEB-E447-83D0-E53D451A16DD}"/>
              </a:ext>
            </a:extLst>
          </p:cNvPr>
          <p:cNvSpPr/>
          <p:nvPr/>
        </p:nvSpPr>
        <p:spPr bwMode="auto">
          <a:xfrm>
            <a:off x="3799811" y="1034108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D503FD-3A56-AE49-91CC-15EC1A918EDD}"/>
              </a:ext>
            </a:extLst>
          </p:cNvPr>
          <p:cNvSpPr/>
          <p:nvPr/>
        </p:nvSpPr>
        <p:spPr bwMode="auto">
          <a:xfrm>
            <a:off x="5681390" y="1035335"/>
            <a:ext cx="2300820" cy="146122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11F9F39-C77E-2746-ADE4-91E0EC9D2605}"/>
              </a:ext>
            </a:extLst>
          </p:cNvPr>
          <p:cNvSpPr/>
          <p:nvPr/>
        </p:nvSpPr>
        <p:spPr bwMode="auto">
          <a:xfrm>
            <a:off x="1213379" y="1024287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2228EA-CB89-014B-9E4A-9B45947159D4}"/>
              </a:ext>
            </a:extLst>
          </p:cNvPr>
          <p:cNvSpPr/>
          <p:nvPr/>
        </p:nvSpPr>
        <p:spPr bwMode="auto">
          <a:xfrm>
            <a:off x="5681390" y="2479815"/>
            <a:ext cx="2287943" cy="934557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Data Definitions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630050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79596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849768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671272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Discovery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311122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213379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Products, Lineage and Context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870088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634888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94251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Systems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Infrastructure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239247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D9FF425-83E0-D145-886D-1C761584953E}"/>
              </a:ext>
            </a:extLst>
          </p:cNvPr>
          <p:cNvSpPr/>
          <p:nvPr/>
        </p:nvSpPr>
        <p:spPr>
          <a:xfrm>
            <a:off x="3318428" y="4850512"/>
            <a:ext cx="281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https://</a:t>
            </a:r>
            <a:r>
              <a:rPr lang="en-US" sz="1000" dirty="0" err="1">
                <a:solidFill>
                  <a:schemeClr val="tx1"/>
                </a:solidFill>
              </a:rPr>
              <a:t>egeria-project.org</a:t>
            </a:r>
            <a:r>
              <a:rPr lang="en-US" sz="1000" dirty="0">
                <a:solidFill>
                  <a:schemeClr val="tx1"/>
                </a:solidFill>
              </a:rPr>
              <a:t>/egeria-docs/types/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1EBA7-64C3-2634-A353-C1647DEA82BF}"/>
              </a:ext>
            </a:extLst>
          </p:cNvPr>
          <p:cNvSpPr txBox="1"/>
          <p:nvPr/>
        </p:nvSpPr>
        <p:spPr>
          <a:xfrm>
            <a:off x="4297603" y="3489584"/>
            <a:ext cx="103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Assets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F2DD6-6C45-D108-93E1-E7F874FB1550}"/>
              </a:ext>
            </a:extLst>
          </p:cNvPr>
          <p:cNvSpPr txBox="1"/>
          <p:nvPr/>
        </p:nvSpPr>
        <p:spPr>
          <a:xfrm>
            <a:off x="654592" y="343046"/>
            <a:ext cx="7940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Over 900 types enabling a common language for metadata and more</a:t>
            </a:r>
          </a:p>
        </p:txBody>
      </p:sp>
    </p:spTree>
    <p:extLst>
      <p:ext uri="{BB962C8B-B14F-4D97-AF65-F5344CB8AC3E}">
        <p14:creationId xmlns:p14="http://schemas.microsoft.com/office/powerpoint/2010/main" val="238874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C81FB-666E-A682-72BB-1868A8B25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83B6B-E983-FBFB-E87F-0EF3FF2DC22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956175"/>
            <a:ext cx="549275" cy="18097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01682B-0343-0DD8-2630-F13983BA1A0C}"/>
              </a:ext>
            </a:extLst>
          </p:cNvPr>
          <p:cNvSpPr/>
          <p:nvPr/>
        </p:nvSpPr>
        <p:spPr>
          <a:xfrm>
            <a:off x="1401688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61AA52E5-A891-A15F-6C6C-47849BD9A3A7}"/>
              </a:ext>
            </a:extLst>
          </p:cNvPr>
          <p:cNvGrpSpPr>
            <a:grpSpLocks/>
          </p:cNvGrpSpPr>
          <p:nvPr/>
        </p:nvGrpSpPr>
        <p:grpSpPr bwMode="auto">
          <a:xfrm>
            <a:off x="1213378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FC9BB9A-2F7E-28F2-DB52-D0B7A941005F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9C14222-2814-FDBA-F8B2-BC877BBFDFEB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12B62C1-B031-9B21-C9D2-45733462ECE6}"/>
                </a:ext>
              </a:extLst>
            </p:cNvPr>
            <p:cNvSpPr/>
            <p:nvPr/>
          </p:nvSpPr>
          <p:spPr>
            <a:xfrm>
              <a:off x="5695911" y="2135190"/>
              <a:ext cx="2552646" cy="189004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B326867-AB6F-24FF-C362-188FCE6BF1FB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BCD54EA-C9AF-8F97-9FFB-B2D843EF75DF}"/>
                </a:ext>
              </a:extLst>
            </p:cNvPr>
            <p:cNvSpPr/>
            <p:nvPr/>
          </p:nvSpPr>
          <p:spPr>
            <a:xfrm>
              <a:off x="5695911" y="4003570"/>
              <a:ext cx="2538359" cy="1208814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968665D-FEDE-5466-0679-B169A874988F}"/>
              </a:ext>
            </a:extLst>
          </p:cNvPr>
          <p:cNvSpPr/>
          <p:nvPr/>
        </p:nvSpPr>
        <p:spPr>
          <a:xfrm>
            <a:off x="1316104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3DEBA5D-9D9A-FD46-3EB1-4475C716D192}"/>
              </a:ext>
            </a:extLst>
          </p:cNvPr>
          <p:cNvSpPr/>
          <p:nvPr/>
        </p:nvSpPr>
        <p:spPr>
          <a:xfrm>
            <a:off x="1318670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E0EAF77-6A1B-A642-9519-E610A50F6C68}"/>
              </a:ext>
            </a:extLst>
          </p:cNvPr>
          <p:cNvSpPr/>
          <p:nvPr/>
        </p:nvSpPr>
        <p:spPr>
          <a:xfrm>
            <a:off x="4119032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B935F8D2-BCCA-FE59-0FBC-ED7F1F81FC94}"/>
              </a:ext>
            </a:extLst>
          </p:cNvPr>
          <p:cNvSpPr/>
          <p:nvPr/>
        </p:nvSpPr>
        <p:spPr>
          <a:xfrm>
            <a:off x="4699928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88494D-C6B2-3EB6-CEA6-6C35B713DD0D}"/>
              </a:ext>
            </a:extLst>
          </p:cNvPr>
          <p:cNvSpPr txBox="1"/>
          <p:nvPr/>
        </p:nvSpPr>
        <p:spPr bwMode="auto">
          <a:xfrm>
            <a:off x="5637761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57737A0-2848-63C5-5BE5-7936CF69490C}"/>
              </a:ext>
            </a:extLst>
          </p:cNvPr>
          <p:cNvSpPr txBox="1"/>
          <p:nvPr/>
        </p:nvSpPr>
        <p:spPr bwMode="auto">
          <a:xfrm>
            <a:off x="4879662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AF6D8B-8B27-0CC7-687F-AAED058EC39C}"/>
              </a:ext>
            </a:extLst>
          </p:cNvPr>
          <p:cNvSpPr txBox="1"/>
          <p:nvPr/>
        </p:nvSpPr>
        <p:spPr bwMode="auto">
          <a:xfrm>
            <a:off x="1780348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9CF5956-A045-F864-ACA2-2A86248770CB}"/>
              </a:ext>
            </a:extLst>
          </p:cNvPr>
          <p:cNvSpPr/>
          <p:nvPr/>
        </p:nvSpPr>
        <p:spPr>
          <a:xfrm>
            <a:off x="4117683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Glossaries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CCCB205-3BFD-43E3-B196-F38002B7AF61}"/>
              </a:ext>
            </a:extLst>
          </p:cNvPr>
          <p:cNvSpPr/>
          <p:nvPr/>
        </p:nvSpPr>
        <p:spPr>
          <a:xfrm>
            <a:off x="4115764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 Terms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AC53BEA3-9689-3112-ECCF-8E1EAA1D7E03}"/>
              </a:ext>
            </a:extLst>
          </p:cNvPr>
          <p:cNvSpPr/>
          <p:nvPr/>
        </p:nvSpPr>
        <p:spPr>
          <a:xfrm>
            <a:off x="4705987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F80AA6C-4ACB-BD25-0BFC-19E5BFF30EF0}"/>
              </a:ext>
            </a:extLst>
          </p:cNvPr>
          <p:cNvSpPr txBox="1"/>
          <p:nvPr/>
        </p:nvSpPr>
        <p:spPr bwMode="auto">
          <a:xfrm>
            <a:off x="4779960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3653CFBE-22F0-71C7-9884-5FA9967BC4BA}"/>
              </a:ext>
            </a:extLst>
          </p:cNvPr>
          <p:cNvSpPr/>
          <p:nvPr/>
        </p:nvSpPr>
        <p:spPr>
          <a:xfrm flipV="1">
            <a:off x="3833027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C8CDC08C-8110-8AB1-DFBA-EA563DF19DDE}"/>
              </a:ext>
            </a:extLst>
          </p:cNvPr>
          <p:cNvSpPr/>
          <p:nvPr/>
        </p:nvSpPr>
        <p:spPr>
          <a:xfrm flipV="1">
            <a:off x="3828743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277BA007-838A-1FF1-BCF0-0EFEA173E4FF}"/>
              </a:ext>
            </a:extLst>
          </p:cNvPr>
          <p:cNvSpPr/>
          <p:nvPr/>
        </p:nvSpPr>
        <p:spPr>
          <a:xfrm flipH="1" flipV="1">
            <a:off x="5518432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6F94208-539D-158A-6A29-424A4147B8A5}"/>
              </a:ext>
            </a:extLst>
          </p:cNvPr>
          <p:cNvSpPr/>
          <p:nvPr/>
        </p:nvSpPr>
        <p:spPr>
          <a:xfrm>
            <a:off x="6309812" y="1126863"/>
            <a:ext cx="1587164" cy="62088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Actors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(Profiles, Roles, Users),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Teams, C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ommunities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, Projects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F002C97-4720-7D6A-338E-F3A385C2C83C}"/>
              </a:ext>
            </a:extLst>
          </p:cNvPr>
          <p:cNvSpPr/>
          <p:nvPr/>
        </p:nvSpPr>
        <p:spPr>
          <a:xfrm>
            <a:off x="6320894" y="2536131"/>
            <a:ext cx="1576099" cy="42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Models, Data Classes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 Valid Values,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D269ECF6-C2B9-880A-1A44-D3D1DE1839D4}"/>
              </a:ext>
            </a:extLst>
          </p:cNvPr>
          <p:cNvSpPr/>
          <p:nvPr/>
        </p:nvSpPr>
        <p:spPr>
          <a:xfrm flipV="1">
            <a:off x="5856116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6C1F6273-1C93-E750-81CA-E740DA9A0AB2}"/>
              </a:ext>
            </a:extLst>
          </p:cNvPr>
          <p:cNvSpPr/>
          <p:nvPr/>
        </p:nvSpPr>
        <p:spPr bwMode="auto">
          <a:xfrm>
            <a:off x="3630050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544A7AF-C6D8-CC60-71F3-DE7291CD1B35}"/>
              </a:ext>
            </a:extLst>
          </p:cNvPr>
          <p:cNvSpPr/>
          <p:nvPr/>
        </p:nvSpPr>
        <p:spPr bwMode="auto">
          <a:xfrm>
            <a:off x="4183350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124D0A7-E9FA-5878-301C-F609CC9B73F5}"/>
              </a:ext>
            </a:extLst>
          </p:cNvPr>
          <p:cNvSpPr/>
          <p:nvPr/>
        </p:nvSpPr>
        <p:spPr bwMode="auto">
          <a:xfrm>
            <a:off x="5879596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37868DD-C240-4B28-3194-7AF543C81C45}"/>
              </a:ext>
            </a:extLst>
          </p:cNvPr>
          <p:cNvSpPr/>
          <p:nvPr/>
        </p:nvSpPr>
        <p:spPr bwMode="auto">
          <a:xfrm>
            <a:off x="5849768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2E6DA03-790A-FA93-0968-2D35A10CF308}"/>
              </a:ext>
            </a:extLst>
          </p:cNvPr>
          <p:cNvSpPr/>
          <p:nvPr/>
        </p:nvSpPr>
        <p:spPr>
          <a:xfrm>
            <a:off x="4056303" y="3569109"/>
            <a:ext cx="1503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Processes, Feeds, Events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F9A7F21-6D27-5399-D28C-D2D2D5271096}"/>
              </a:ext>
            </a:extLst>
          </p:cNvPr>
          <p:cNvSpPr/>
          <p:nvPr/>
        </p:nvSpPr>
        <p:spPr>
          <a:xfrm>
            <a:off x="4058425" y="281384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7475931-E6BF-26F1-76E4-050319D2B573}"/>
              </a:ext>
            </a:extLst>
          </p:cNvPr>
          <p:cNvSpPr/>
          <p:nvPr/>
        </p:nvSpPr>
        <p:spPr>
          <a:xfrm>
            <a:off x="4104245" y="3332733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16E59-82B4-04AB-7F29-30DF1EA77CDE}"/>
              </a:ext>
            </a:extLst>
          </p:cNvPr>
          <p:cNvSpPr/>
          <p:nvPr/>
        </p:nvSpPr>
        <p:spPr>
          <a:xfrm>
            <a:off x="2337913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Entitlements,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Restrictions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and Obligations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6EE74674-9307-67E1-679C-BC4C34D4094C}"/>
              </a:ext>
            </a:extLst>
          </p:cNvPr>
          <p:cNvSpPr/>
          <p:nvPr/>
        </p:nvSpPr>
        <p:spPr>
          <a:xfrm flipV="1">
            <a:off x="2123236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C8CEA7A-DDE4-9292-7B9A-3F570C65FCD7}"/>
              </a:ext>
            </a:extLst>
          </p:cNvPr>
          <p:cNvSpPr/>
          <p:nvPr/>
        </p:nvSpPr>
        <p:spPr>
          <a:xfrm>
            <a:off x="6323578" y="2996285"/>
            <a:ext cx="677816" cy="3324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DB94FF20-2B7A-2FE3-BE06-DC07D7D0AC46}"/>
              </a:ext>
            </a:extLst>
          </p:cNvPr>
          <p:cNvSpPr/>
          <p:nvPr/>
        </p:nvSpPr>
        <p:spPr>
          <a:xfrm flipV="1">
            <a:off x="5858799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D171C4B7-D578-92BC-FE3F-8C0E6569EE84}"/>
              </a:ext>
            </a:extLst>
          </p:cNvPr>
          <p:cNvSpPr/>
          <p:nvPr/>
        </p:nvSpPr>
        <p:spPr>
          <a:xfrm flipH="1" flipV="1">
            <a:off x="5519861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39C8572F-5A92-33D6-80B5-C7C69BC141C8}"/>
              </a:ext>
            </a:extLst>
          </p:cNvPr>
          <p:cNvSpPr/>
          <p:nvPr/>
        </p:nvSpPr>
        <p:spPr>
          <a:xfrm>
            <a:off x="5552742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A0D28D25-A6E8-BD25-024F-2D47E516314F}"/>
              </a:ext>
            </a:extLst>
          </p:cNvPr>
          <p:cNvSpPr/>
          <p:nvPr/>
        </p:nvSpPr>
        <p:spPr>
          <a:xfrm rot="5400000" flipH="1" flipV="1">
            <a:off x="5948064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A803865-4B0C-CB96-62D5-5C5A9DCF6C5E}"/>
              </a:ext>
            </a:extLst>
          </p:cNvPr>
          <p:cNvSpPr/>
          <p:nvPr/>
        </p:nvSpPr>
        <p:spPr>
          <a:xfrm>
            <a:off x="6316729" y="1792130"/>
            <a:ext cx="1580247" cy="56892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(comments, ratings, </a:t>
            </a: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l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ikes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 …)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Tagging, Note Logs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9D1DD5-E86B-6D76-9FDB-C558A3905E0A}"/>
              </a:ext>
            </a:extLst>
          </p:cNvPr>
          <p:cNvSpPr/>
          <p:nvPr/>
        </p:nvSpPr>
        <p:spPr>
          <a:xfrm rot="5400000">
            <a:off x="2494759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A40E212-890E-26E6-9815-0B709A49EE21}"/>
              </a:ext>
            </a:extLst>
          </p:cNvPr>
          <p:cNvSpPr txBox="1"/>
          <p:nvPr/>
        </p:nvSpPr>
        <p:spPr bwMode="auto">
          <a:xfrm rot="5400000">
            <a:off x="3386376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B3BC7D9C-751F-AB4C-2FF3-B18A2DC6003E}"/>
              </a:ext>
            </a:extLst>
          </p:cNvPr>
          <p:cNvSpPr/>
          <p:nvPr/>
        </p:nvSpPr>
        <p:spPr>
          <a:xfrm>
            <a:off x="3121106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2EBBBC3A-D8B6-F74D-8C63-6780670504BE}"/>
              </a:ext>
            </a:extLst>
          </p:cNvPr>
          <p:cNvSpPr/>
          <p:nvPr/>
        </p:nvSpPr>
        <p:spPr>
          <a:xfrm>
            <a:off x="3174340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36887042-554B-6E79-8934-FECB6449C65F}"/>
              </a:ext>
            </a:extLst>
          </p:cNvPr>
          <p:cNvSpPr/>
          <p:nvPr/>
        </p:nvSpPr>
        <p:spPr>
          <a:xfrm>
            <a:off x="3517327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277CA04-A33A-70BD-5536-86B12C00F2AA}"/>
              </a:ext>
            </a:extLst>
          </p:cNvPr>
          <p:cNvSpPr/>
          <p:nvPr/>
        </p:nvSpPr>
        <p:spPr>
          <a:xfrm>
            <a:off x="1322570" y="1109049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C6DB7129-1C89-F710-36C8-AEF9B044099F}"/>
              </a:ext>
            </a:extLst>
          </p:cNvPr>
          <p:cNvSpPr/>
          <p:nvPr/>
        </p:nvSpPr>
        <p:spPr>
          <a:xfrm>
            <a:off x="2178181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868088-EEAD-5A75-3D90-E805E7E3F156}"/>
              </a:ext>
            </a:extLst>
          </p:cNvPr>
          <p:cNvSpPr/>
          <p:nvPr/>
        </p:nvSpPr>
        <p:spPr>
          <a:xfrm>
            <a:off x="4121108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FA11D213-F2C5-EA2F-E42C-1B42CBE48D00}"/>
              </a:ext>
            </a:extLst>
          </p:cNvPr>
          <p:cNvSpPr/>
          <p:nvPr/>
        </p:nvSpPr>
        <p:spPr>
          <a:xfrm>
            <a:off x="4725739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242F517-CA3C-5FE6-3C8E-CA91B194D784}"/>
              </a:ext>
            </a:extLst>
          </p:cNvPr>
          <p:cNvSpPr/>
          <p:nvPr/>
        </p:nvSpPr>
        <p:spPr>
          <a:xfrm>
            <a:off x="1307630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Controls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6D2FE77D-3306-5AE0-1CE1-4124EDB7C55D}"/>
              </a:ext>
            </a:extLst>
          </p:cNvPr>
          <p:cNvSpPr/>
          <p:nvPr/>
        </p:nvSpPr>
        <p:spPr>
          <a:xfrm>
            <a:off x="2182185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C570C93-37BB-3643-6A0B-5FB0F9155DD0}"/>
              </a:ext>
            </a:extLst>
          </p:cNvPr>
          <p:cNvSpPr/>
          <p:nvPr/>
        </p:nvSpPr>
        <p:spPr>
          <a:xfrm>
            <a:off x="3337948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D5C6F29C-33D8-9ECB-CB2D-E33CFEBD2090}"/>
              </a:ext>
            </a:extLst>
          </p:cNvPr>
          <p:cNvSpPr/>
          <p:nvPr/>
        </p:nvSpPr>
        <p:spPr>
          <a:xfrm>
            <a:off x="1659271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9F840448-EED9-3EFA-5555-F4394B77F32E}"/>
              </a:ext>
            </a:extLst>
          </p:cNvPr>
          <p:cNvSpPr/>
          <p:nvPr/>
        </p:nvSpPr>
        <p:spPr>
          <a:xfrm>
            <a:off x="2677090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F6CF1BF-9F07-182A-0869-04E15C38BA8B}"/>
              </a:ext>
            </a:extLst>
          </p:cNvPr>
          <p:cNvSpPr txBox="1"/>
          <p:nvPr/>
        </p:nvSpPr>
        <p:spPr bwMode="auto">
          <a:xfrm>
            <a:off x="2339995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B98E35F-7188-1187-1C93-DF20E81AD4F8}"/>
              </a:ext>
            </a:extLst>
          </p:cNvPr>
          <p:cNvSpPr/>
          <p:nvPr/>
        </p:nvSpPr>
        <p:spPr bwMode="auto">
          <a:xfrm>
            <a:off x="5671272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BF76AAAC-BD9C-215C-FF7A-1BF02D334E2E}"/>
              </a:ext>
            </a:extLst>
          </p:cNvPr>
          <p:cNvSpPr/>
          <p:nvPr/>
        </p:nvSpPr>
        <p:spPr>
          <a:xfrm flipV="1">
            <a:off x="5540148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A364224-BC6E-9BE1-28AB-156FD3EEC680}"/>
              </a:ext>
            </a:extLst>
          </p:cNvPr>
          <p:cNvSpPr/>
          <p:nvPr/>
        </p:nvSpPr>
        <p:spPr bwMode="auto">
          <a:xfrm>
            <a:off x="5311122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83DBEEB-F725-0E59-129E-06E3B5887B03}"/>
              </a:ext>
            </a:extLst>
          </p:cNvPr>
          <p:cNvSpPr/>
          <p:nvPr/>
        </p:nvSpPr>
        <p:spPr>
          <a:xfrm>
            <a:off x="6319815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Surveys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(locating assets, profile data, technical classification,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B2981A0B-E889-394E-3FC2-4732E5C8F7A8}"/>
              </a:ext>
            </a:extLst>
          </p:cNvPr>
          <p:cNvSpPr/>
          <p:nvPr/>
        </p:nvSpPr>
        <p:spPr>
          <a:xfrm>
            <a:off x="5531189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3745AED-F095-8287-A67A-E44DB0632D7C}"/>
              </a:ext>
            </a:extLst>
          </p:cNvPr>
          <p:cNvSpPr txBox="1"/>
          <p:nvPr/>
        </p:nvSpPr>
        <p:spPr bwMode="auto">
          <a:xfrm>
            <a:off x="5626977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4326C16-DAF6-0892-A0C2-6B84822F0D58}"/>
              </a:ext>
            </a:extLst>
          </p:cNvPr>
          <p:cNvSpPr/>
          <p:nvPr/>
        </p:nvSpPr>
        <p:spPr bwMode="auto">
          <a:xfrm>
            <a:off x="1213379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1ADBC12-5BC5-4D1D-221E-E5FB19D9123E}"/>
              </a:ext>
            </a:extLst>
          </p:cNvPr>
          <p:cNvSpPr txBox="1"/>
          <p:nvPr/>
        </p:nvSpPr>
        <p:spPr bwMode="auto">
          <a:xfrm>
            <a:off x="1823496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7BA5C25-804A-01E6-6FFD-5B0740EB2722}"/>
              </a:ext>
            </a:extLst>
          </p:cNvPr>
          <p:cNvSpPr txBox="1"/>
          <p:nvPr/>
        </p:nvSpPr>
        <p:spPr bwMode="auto">
          <a:xfrm>
            <a:off x="3495449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F3AD297-FD1B-7D94-6B73-6D1F7DBD1687}"/>
              </a:ext>
            </a:extLst>
          </p:cNvPr>
          <p:cNvSpPr/>
          <p:nvPr/>
        </p:nvSpPr>
        <p:spPr>
          <a:xfrm>
            <a:off x="2732104" y="3526072"/>
            <a:ext cx="814571" cy="35961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Mapping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97B819C7-E21C-47EC-B4E6-2B7B712541CE}"/>
              </a:ext>
            </a:extLst>
          </p:cNvPr>
          <p:cNvSpPr/>
          <p:nvPr/>
        </p:nvSpPr>
        <p:spPr>
          <a:xfrm>
            <a:off x="3498023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BD99D0-EE8A-875E-C6BD-C8C06DE71CB8}"/>
              </a:ext>
            </a:extLst>
          </p:cNvPr>
          <p:cNvSpPr/>
          <p:nvPr/>
        </p:nvSpPr>
        <p:spPr bwMode="auto">
          <a:xfrm>
            <a:off x="5870088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BF5351-E118-FF10-58FE-6F28CA3FF033}"/>
              </a:ext>
            </a:extLst>
          </p:cNvPr>
          <p:cNvSpPr/>
          <p:nvPr/>
        </p:nvSpPr>
        <p:spPr bwMode="auto">
          <a:xfrm>
            <a:off x="3634888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4AC2A66-64B9-02FE-A80E-C401B223AAE4}"/>
              </a:ext>
            </a:extLst>
          </p:cNvPr>
          <p:cNvSpPr/>
          <p:nvPr/>
        </p:nvSpPr>
        <p:spPr bwMode="auto">
          <a:xfrm>
            <a:off x="1194251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49F61F6-78C5-4061-53C8-FD8BB4411722}"/>
              </a:ext>
            </a:extLst>
          </p:cNvPr>
          <p:cNvSpPr/>
          <p:nvPr/>
        </p:nvSpPr>
        <p:spPr>
          <a:xfrm>
            <a:off x="4107233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A244A45-F357-C778-62C0-87DE3243DF87}"/>
              </a:ext>
            </a:extLst>
          </p:cNvPr>
          <p:cNvSpPr/>
          <p:nvPr/>
        </p:nvSpPr>
        <p:spPr>
          <a:xfrm>
            <a:off x="1325221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DE1C48C-CA36-5981-FDE7-005ED3B3D826}"/>
              </a:ext>
            </a:extLst>
          </p:cNvPr>
          <p:cNvSpPr txBox="1"/>
          <p:nvPr/>
        </p:nvSpPr>
        <p:spPr bwMode="auto">
          <a:xfrm>
            <a:off x="3534608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6E36A048-022F-E239-7390-5769C3372516}"/>
              </a:ext>
            </a:extLst>
          </p:cNvPr>
          <p:cNvSpPr/>
          <p:nvPr/>
        </p:nvSpPr>
        <p:spPr>
          <a:xfrm>
            <a:off x="3478328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E1A76B1-A1AB-B2EE-3FEB-02799046415B}"/>
              </a:ext>
            </a:extLst>
          </p:cNvPr>
          <p:cNvSpPr/>
          <p:nvPr/>
        </p:nvSpPr>
        <p:spPr bwMode="auto">
          <a:xfrm>
            <a:off x="1239247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03A0CA3-31FB-3C3C-4C96-1CA0F80AAD20}"/>
              </a:ext>
            </a:extLst>
          </p:cNvPr>
          <p:cNvSpPr/>
          <p:nvPr/>
        </p:nvSpPr>
        <p:spPr>
          <a:xfrm>
            <a:off x="3318428" y="4850512"/>
            <a:ext cx="281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https://</a:t>
            </a:r>
            <a:r>
              <a:rPr lang="en-US" sz="1000" dirty="0" err="1">
                <a:solidFill>
                  <a:schemeClr val="tx1"/>
                </a:solidFill>
              </a:rPr>
              <a:t>egeria-project.org</a:t>
            </a:r>
            <a:r>
              <a:rPr lang="en-US" sz="1000" dirty="0">
                <a:solidFill>
                  <a:schemeClr val="tx1"/>
                </a:solidFill>
              </a:rPr>
              <a:t>/egeria-docs/types/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E74A3-6A0A-78D3-FFFA-ED62666AE050}"/>
              </a:ext>
            </a:extLst>
          </p:cNvPr>
          <p:cNvSpPr txBox="1"/>
          <p:nvPr/>
        </p:nvSpPr>
        <p:spPr>
          <a:xfrm>
            <a:off x="654592" y="343046"/>
            <a:ext cx="7940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Over 900 types enabling a common language for metadata and more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2CF56-71C5-1930-16A5-C9F314BEF27C}"/>
              </a:ext>
            </a:extLst>
          </p:cNvPr>
          <p:cNvSpPr/>
          <p:nvPr/>
        </p:nvSpPr>
        <p:spPr>
          <a:xfrm>
            <a:off x="1339443" y="3516028"/>
            <a:ext cx="658173" cy="36474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Digital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Products</a:t>
            </a: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C7464117-3C9E-EE48-2742-596B9376AFEF}"/>
              </a:ext>
            </a:extLst>
          </p:cNvPr>
          <p:cNvSpPr/>
          <p:nvPr/>
        </p:nvSpPr>
        <p:spPr>
          <a:xfrm>
            <a:off x="1649114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3093A-4CE3-23C9-8E7B-81A4667375CF}"/>
              </a:ext>
            </a:extLst>
          </p:cNvPr>
          <p:cNvSpPr/>
          <p:nvPr/>
        </p:nvSpPr>
        <p:spPr>
          <a:xfrm>
            <a:off x="2091455" y="3530827"/>
            <a:ext cx="561407" cy="35176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Solution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Blueprint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BF198-E263-D19B-8B42-790FB79F7D2B}"/>
              </a:ext>
            </a:extLst>
          </p:cNvPr>
          <p:cNvSpPr/>
          <p:nvPr/>
        </p:nvSpPr>
        <p:spPr>
          <a:xfrm>
            <a:off x="7063639" y="3000107"/>
            <a:ext cx="833337" cy="3324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731127869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73096</TotalTime>
  <Words>236</Words>
  <Application>Microsoft Macintosh PowerPoint</Application>
  <PresentationFormat>On-screen Show (16:9)</PresentationFormat>
  <Paragraphs>80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Wingdings</vt:lpstr>
      <vt:lpstr>1_simple-light-2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– A Year to Remember</dc:title>
  <dc:creator>Mandy Chessell</dc:creator>
  <cp:lastModifiedBy>Mandy Chessell Chessell</cp:lastModifiedBy>
  <cp:revision>77</cp:revision>
  <cp:lastPrinted>2023-01-10T16:50:04Z</cp:lastPrinted>
  <dcterms:created xsi:type="dcterms:W3CDTF">2020-12-15T20:50:39Z</dcterms:created>
  <dcterms:modified xsi:type="dcterms:W3CDTF">2025-04-03T13:08:38Z</dcterms:modified>
</cp:coreProperties>
</file>